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sldIdLst>
    <p:sldId id="256" r:id="rId2"/>
    <p:sldId id="274" r:id="rId3"/>
    <p:sldId id="275" r:id="rId4"/>
    <p:sldId id="272" r:id="rId5"/>
    <p:sldId id="273" r:id="rId6"/>
    <p:sldId id="257" r:id="rId7"/>
    <p:sldId id="261" r:id="rId8"/>
    <p:sldId id="263" r:id="rId9"/>
    <p:sldId id="265" r:id="rId10"/>
    <p:sldId id="267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346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6830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1676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069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6961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31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066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673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52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02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42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91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825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100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048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380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705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99F16-0528-418A-871E-475691E24348}" type="datetimeFigureOut">
              <a:rPr lang="tr-TR" smtClean="0"/>
              <a:t>24.12.2024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B10F0-7FA6-4682-A91E-14CC13F3C9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7963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C48979-8D48-4CC1-8189-B544BA447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7068" y="284234"/>
            <a:ext cx="9104923" cy="756356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solidFill>
                  <a:schemeClr val="bg2"/>
                </a:solidFill>
              </a:rPr>
              <a:t>TULEN TEKNOLOJİ VE SAVUNMA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FB8FEE9-1260-42FC-863C-EC695FC0E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68" y="1351206"/>
            <a:ext cx="9036054" cy="5018365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D04F06D9-07C9-45AC-81E6-99D674E23E31}"/>
              </a:ext>
            </a:extLst>
          </p:cNvPr>
          <p:cNvSpPr txBox="1"/>
          <p:nvPr/>
        </p:nvSpPr>
        <p:spPr>
          <a:xfrm>
            <a:off x="4202862" y="4846241"/>
            <a:ext cx="62761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4400" dirty="0"/>
              <a:t>TZD 30 Litrelik</a:t>
            </a:r>
          </a:p>
          <a:p>
            <a:pPr algn="ctr"/>
            <a:r>
              <a:rPr lang="tr-TR" sz="4400" dirty="0"/>
              <a:t>ZIRAİ İLAÇLAMA DRONU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254D41E-DC79-4898-BD20-CD733AC93494}"/>
              </a:ext>
            </a:extLst>
          </p:cNvPr>
          <p:cNvSpPr txBox="1"/>
          <p:nvPr/>
        </p:nvSpPr>
        <p:spPr>
          <a:xfrm>
            <a:off x="6218093" y="4507687"/>
            <a:ext cx="36932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600" dirty="0"/>
              <a:t>Akıllı Tarım Teknolojileri için..</a:t>
            </a:r>
          </a:p>
        </p:txBody>
      </p:sp>
    </p:spTree>
    <p:extLst>
      <p:ext uri="{BB962C8B-B14F-4D97-AF65-F5344CB8AC3E}">
        <p14:creationId xmlns:p14="http://schemas.microsoft.com/office/powerpoint/2010/main" val="1133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DCF6F6B-04A1-4B56-8C45-E95E38B0C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43" y="349869"/>
            <a:ext cx="3631908" cy="1576585"/>
          </a:xfr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39F38D2-2ED4-4836-8D9C-E7D77A059A88}"/>
              </a:ext>
            </a:extLst>
          </p:cNvPr>
          <p:cNvSpPr txBox="1"/>
          <p:nvPr/>
        </p:nvSpPr>
        <p:spPr>
          <a:xfrm>
            <a:off x="5535982" y="349869"/>
            <a:ext cx="5800802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>
                <a:cs typeface="Arial" panose="020B0604020202020204" pitchFamily="34" charset="0"/>
              </a:rPr>
              <a:t>* </a:t>
            </a:r>
            <a:r>
              <a:rPr lang="tr-TR" sz="2400" dirty="0" err="1">
                <a:cs typeface="Arial" panose="020B0604020202020204" pitchFamily="34" charset="0"/>
              </a:rPr>
              <a:t>Ultrasonik</a:t>
            </a:r>
            <a:r>
              <a:rPr lang="tr-TR" sz="2400" dirty="0">
                <a:cs typeface="Arial" panose="020B0604020202020204" pitchFamily="34" charset="0"/>
              </a:rPr>
              <a:t> akış ölçer (isteğe bağlı) ile daha doğru hesaplama ve daha fazla püskürtme hassasiyeti,</a:t>
            </a:r>
          </a:p>
          <a:p>
            <a:pPr algn="just"/>
            <a:endParaRPr lang="tr-TR" sz="2400" dirty="0">
              <a:cs typeface="Arial" panose="020B0604020202020204" pitchFamily="34" charset="0"/>
            </a:endParaRPr>
          </a:p>
          <a:p>
            <a:pPr algn="just"/>
            <a:r>
              <a:rPr lang="tr-TR" sz="2400" dirty="0">
                <a:cs typeface="Arial" panose="020B0604020202020204" pitchFamily="34" charset="0"/>
              </a:rPr>
              <a:t>*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</a:rPr>
              <a:t>Geniş ekran kumanda ile tam otomatik çalışma </a:t>
            </a:r>
          </a:p>
          <a:p>
            <a:pPr algn="just"/>
            <a:endParaRPr lang="tr-TR" sz="2400" dirty="0"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r-TR" sz="2400" dirty="0">
                <a:cs typeface="Arial" panose="020B0604020202020204" pitchFamily="34" charset="0"/>
              </a:rPr>
              <a:t>*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Arsaları APP ile planlayarak, püskürtmeyi otomatik olarak yapabilir,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r-TR" altLang="tr-T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*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Drone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APP ile arazilerinizi önceden planlayabilir, TZD 30 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Zırai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lang="tr-TR" altLang="tr-TR" sz="2400" dirty="0" err="1">
                <a:latin typeface="inherit"/>
              </a:rPr>
              <a:t>D</a:t>
            </a:r>
            <a:r>
              <a:rPr kumimoji="0" lang="tr-TR" altLang="tr-TR" sz="24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ronun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uçmasına ve püskürtmesine otomatik olarak kullanımına olanak tanır.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2400" dirty="0"/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dirty="0"/>
              <a:t>* Küçük arsalar için </a:t>
            </a:r>
            <a:r>
              <a:rPr kumimoji="0" lang="tr-TR" altLang="tr-TR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A-B noktaları arasında otonom uçuş</a:t>
            </a:r>
            <a:endParaRPr lang="tr-TR" sz="2400" dirty="0"/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tr-TR" sz="2400" dirty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tr-TR" dirty="0">
              <a:cs typeface="Arial" panose="020B060402020202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03AB573-7DA7-4EA3-A117-E88984E6B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62" y="2259474"/>
            <a:ext cx="3631908" cy="239242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AC5C971-75E4-412C-A914-8393E7800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643" y="4931547"/>
            <a:ext cx="3639627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DT 30 LİTRELİK ZİRAİ DRONE SANTRİFUJ DENEMESİ">
            <a:hlinkClick r:id="" action="ppaction://media"/>
            <a:extLst>
              <a:ext uri="{FF2B5EF4-FFF2-40B4-BE49-F238E27FC236}">
                <a16:creationId xmlns:a16="http://schemas.microsoft.com/office/drawing/2014/main" id="{2CD8FF5D-51D9-471E-8A3F-DFB08519989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3717" y="3284738"/>
            <a:ext cx="6267634" cy="3195961"/>
          </a:xfr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8EB9C1E7-2C73-4AF5-BB6B-2AFA054DE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76" y="655644"/>
            <a:ext cx="3003613" cy="244801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D57A1B4-58A0-428A-A071-DCA16C0AB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4" b="16625"/>
          <a:stretch/>
        </p:blipFill>
        <p:spPr>
          <a:xfrm>
            <a:off x="4403324" y="655643"/>
            <a:ext cx="3604334" cy="244801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EFCB4176-8149-4730-B4D8-EB12BB700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93" y="655643"/>
            <a:ext cx="3065757" cy="244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4FB76C-0B41-4B1A-92A8-21D04728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477" y="192389"/>
            <a:ext cx="9905998" cy="1478570"/>
          </a:xfrm>
        </p:spPr>
        <p:txBody>
          <a:bodyPr/>
          <a:lstStyle/>
          <a:p>
            <a:pPr algn="ctr"/>
            <a:r>
              <a:rPr lang="tr-TR" dirty="0"/>
              <a:t>TEŞEKKÜRLER</a:t>
            </a:r>
          </a:p>
        </p:txBody>
      </p:sp>
      <p:pic>
        <p:nvPicPr>
          <p:cNvPr id="4" name="WhatsApp Video 2024-12-24 at 16.03.36">
            <a:hlinkClick r:id="" action="ppaction://media"/>
            <a:extLst>
              <a:ext uri="{FF2B5EF4-FFF2-40B4-BE49-F238E27FC236}">
                <a16:creationId xmlns:a16="http://schemas.microsoft.com/office/drawing/2014/main" id="{231BFAA2-14D5-439D-A7B8-C2AD1D89F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392274"/>
            <a:ext cx="807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8A5C7D-6E0C-45CA-9BF5-5F484091F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374" y="-80620"/>
            <a:ext cx="6817953" cy="934498"/>
          </a:xfrm>
        </p:spPr>
        <p:txBody>
          <a:bodyPr/>
          <a:lstStyle/>
          <a:p>
            <a:pPr algn="ctr"/>
            <a:r>
              <a:rPr lang="tr-TR" dirty="0">
                <a:latin typeface="Bahnschrift" panose="020B0502040204020203" pitchFamily="34" charset="0"/>
              </a:rPr>
              <a:t>NEDEN ZİRAİ DRONE 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424F9C7-BB11-4275-BD76-C03B4E07A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417" y="3312036"/>
            <a:ext cx="10023068" cy="81939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Güvenlik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Zirai donlar zararlı böcek ilaçları kullanırken çiftçileri zehirlenme ve yazın tarlada </a:t>
            </a:r>
            <a:r>
              <a:rPr lang="tr-TR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çalışırken</a:t>
            </a:r>
            <a:r>
              <a:rPr lang="tr-T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güneş yanığından korumakla kalmaz bitki koruma da sağlar.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ED6D401-0776-4228-B28D-81DC8BC21D80}"/>
              </a:ext>
            </a:extLst>
          </p:cNvPr>
          <p:cNvSpPr txBox="1"/>
          <p:nvPr/>
        </p:nvSpPr>
        <p:spPr>
          <a:xfrm>
            <a:off x="1097416" y="4328715"/>
            <a:ext cx="10327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Yüksek Verimlilik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:Zirai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günde 1500 dekara varan ilaçlama yapılabilir, bu da geleneksel püskürtme ile ilaçlama yöntemlerinden 50 kat daha </a:t>
            </a:r>
            <a:r>
              <a:rPr lang="tr-TR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fazladır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37D93F5-4571-4EC7-B51B-F7C9490EEFDE}"/>
              </a:ext>
            </a:extLst>
          </p:cNvPr>
          <p:cNvSpPr txBox="1"/>
          <p:nvPr/>
        </p:nvSpPr>
        <p:spPr>
          <a:xfrm>
            <a:off x="1097417" y="5252950"/>
            <a:ext cx="10023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Çevre Koruma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Sabit konum ve yönlendirme yöntemi ile su ve toprak kirliliği ciddi oranda azaltır ve bitki koruma sağlar.</a:t>
            </a:r>
            <a:endParaRPr lang="tr-TR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ABB40D2-7F89-42B2-A149-C7BA223B8AED}"/>
              </a:ext>
            </a:extLst>
          </p:cNvPr>
          <p:cNvSpPr txBox="1"/>
          <p:nvPr/>
        </p:nvSpPr>
        <p:spPr>
          <a:xfrm>
            <a:off x="1097417" y="727490"/>
            <a:ext cx="9887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</a:rPr>
              <a:t>Gelişmiş Teknoloji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: 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ktif faz dizili radar, 360 derece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ç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ok yönlü engel algılama için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binoküler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sensör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ve 50 metre engel tanıma mesafesi ile daha düzgün ölçeklendirme.</a:t>
            </a:r>
            <a:endParaRPr lang="tr-TR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B4E13B8-1C97-403E-9FA5-2093D752E280}"/>
              </a:ext>
            </a:extLst>
          </p:cNvPr>
          <p:cNvSpPr txBox="1"/>
          <p:nvPr/>
        </p:nvSpPr>
        <p:spPr>
          <a:xfrm>
            <a:off x="1097417" y="1509618"/>
            <a:ext cx="101023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</a:rPr>
              <a:t>3 Boyutlu Harita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: Da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 hızlı, daha sorunsuz uzaktan kumanda ile 10 dakikada 66 dekara kadar alan haritalama ve ayarlanabilir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gimbal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üzerinde ultra yüksek çözünürlüklü 12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mp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kamera ile tarım arazileri ve meyve bahçeleri için 3 boyutlu haritalama.</a:t>
            </a:r>
            <a:endParaRPr lang="tr-TR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D1E849E-B3E4-4A59-AF46-7AC9D1EBD8BF}"/>
              </a:ext>
            </a:extLst>
          </p:cNvPr>
          <p:cNvSpPr txBox="1"/>
          <p:nvPr/>
        </p:nvSpPr>
        <p:spPr>
          <a:xfrm>
            <a:off x="1097417" y="2560864"/>
            <a:ext cx="10347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</a:rPr>
              <a:t>Ağaç İlaçlaması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: Çift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arial" panose="020B0604020202020204" pitchFamily="34" charset="0"/>
              </a:rPr>
              <a:t>santrifüj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püskürtme diski ile eşit damlacıklar ve daha verimli pestisit kullanımı ve meyve bahçeleri için en doğru tarım </a:t>
            </a:r>
            <a:r>
              <a:rPr lang="tr-TR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dronudur</a:t>
            </a:r>
            <a:r>
              <a:rPr lang="tr-TR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6568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18" grpId="0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DE6E6571-F49B-4A7D-BE6E-1452D8ADC254}"/>
              </a:ext>
            </a:extLst>
          </p:cNvPr>
          <p:cNvSpPr txBox="1"/>
          <p:nvPr/>
        </p:nvSpPr>
        <p:spPr>
          <a:xfrm>
            <a:off x="1170686" y="3898359"/>
            <a:ext cx="9777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Geniş Uygulama Yelpazesi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Mahsulün arazisinden ve yüksekliğinden etkilenmez, ergonomik ve yenilikçi bir uzaktan kumandaya sahiptir, alçak irtifalarda uçuşları kolaylıkla yönetir, bitki koruma sağlar ve mahsule zarar vermez.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7F0DBB8-24AF-4879-BA44-05AD1315F985}"/>
              </a:ext>
            </a:extLst>
          </p:cNvPr>
          <p:cNvSpPr txBox="1"/>
          <p:nvPr/>
        </p:nvSpPr>
        <p:spPr>
          <a:xfrm>
            <a:off x="1170686" y="5056593"/>
            <a:ext cx="99185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Kullanım ve Bakım </a:t>
            </a:r>
            <a:r>
              <a:rPr lang="tr-TR" b="1" dirty="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olaylığı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Zirai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uzun ömürlüdür, bakım maliyeti düşüktür ve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dronlarının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parçalarının değiştirilmesi kolaydır.</a:t>
            </a:r>
            <a:br>
              <a:rPr lang="tr-TR" dirty="0"/>
            </a:br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CBD1AB0-1F3F-4328-8865-AC8B746278B9}"/>
              </a:ext>
            </a:extLst>
          </p:cNvPr>
          <p:cNvSpPr txBox="1"/>
          <p:nvPr/>
        </p:nvSpPr>
        <p:spPr>
          <a:xfrm>
            <a:off x="1173449" y="2974851"/>
            <a:ext cx="975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Daha Düşük Maliyet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geleneksel püskürtme yöntemlerine kıyasla maliyette %60 azalma sağlanır.</a:t>
            </a:r>
            <a:endParaRPr lang="tr-TR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AD058A0-BB9B-4AA5-A800-A9421892B8F1}"/>
              </a:ext>
            </a:extLst>
          </p:cNvPr>
          <p:cNvSpPr txBox="1"/>
          <p:nvPr/>
        </p:nvSpPr>
        <p:spPr>
          <a:xfrm>
            <a:off x="1170686" y="1949300"/>
            <a:ext cx="97779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 Tasarrufu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Tarım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dronları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geleneksel püskürtme yöntemlerine kıyasla %95 oranında su tasarrufu sağlanabilir. Bu, sadece ultra düşük hacimli ilaçlama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dronu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püskürtme teknolojisinin kullanılmasıyla mümkündür.</a:t>
            </a:r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7CA207C-6541-424F-A2E2-4C9D5AC33961}"/>
              </a:ext>
            </a:extLst>
          </p:cNvPr>
          <p:cNvSpPr txBox="1"/>
          <p:nvPr/>
        </p:nvSpPr>
        <p:spPr>
          <a:xfrm>
            <a:off x="1153788" y="1335011"/>
            <a:ext cx="9777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Akaryakıt Tasarrufu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Traktör kullanımına bağlı akaryakıt masrafı ortadan kalkmaktadır.</a:t>
            </a:r>
            <a:endParaRPr lang="tr-TR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331EB90-677E-4128-9153-D4A4C32F5F15}"/>
              </a:ext>
            </a:extLst>
          </p:cNvPr>
          <p:cNvSpPr txBox="1"/>
          <p:nvPr/>
        </p:nvSpPr>
        <p:spPr>
          <a:xfrm>
            <a:off x="1170686" y="738905"/>
            <a:ext cx="10089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Atıkların Azaltılması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: Pestisit tasarrufunun %30’u yüksek derecede </a:t>
            </a:r>
            <a:r>
              <a:rPr lang="tr-T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atomizasyon</a:t>
            </a:r>
            <a:r>
              <a:rPr lang="tr-T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ile sağlanır.</a:t>
            </a:r>
            <a:endParaRPr lang="tr-TR" dirty="0"/>
          </a:p>
        </p:txBody>
      </p:sp>
      <p:sp>
        <p:nvSpPr>
          <p:cNvPr id="8" name="Başlık 1">
            <a:extLst>
              <a:ext uri="{FF2B5EF4-FFF2-40B4-BE49-F238E27FC236}">
                <a16:creationId xmlns:a16="http://schemas.microsoft.com/office/drawing/2014/main" id="{2BBD71DF-CF0F-4A87-8E41-21C0D8E3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374" y="-80620"/>
            <a:ext cx="6817953" cy="934498"/>
          </a:xfrm>
        </p:spPr>
        <p:txBody>
          <a:bodyPr/>
          <a:lstStyle/>
          <a:p>
            <a:pPr algn="ctr"/>
            <a:r>
              <a:rPr lang="tr-TR" dirty="0">
                <a:latin typeface="Bahnschrift" panose="020B0502040204020203" pitchFamily="34" charset="0"/>
              </a:rPr>
              <a:t>NEDEN ZİRAİ DRONE ?</a:t>
            </a:r>
          </a:p>
        </p:txBody>
      </p:sp>
    </p:spTree>
    <p:extLst>
      <p:ext uri="{BB962C8B-B14F-4D97-AF65-F5344CB8AC3E}">
        <p14:creationId xmlns:p14="http://schemas.microsoft.com/office/powerpoint/2010/main" val="7470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5">
            <a:extLst>
              <a:ext uri="{FF2B5EF4-FFF2-40B4-BE49-F238E27FC236}">
                <a16:creationId xmlns:a16="http://schemas.microsoft.com/office/drawing/2014/main" id="{A4D70F16-A575-4375-A7BA-9D5E4E3D3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588922"/>
              </p:ext>
            </p:extLst>
          </p:nvPr>
        </p:nvGraphicFramePr>
        <p:xfrm>
          <a:off x="1660124" y="822389"/>
          <a:ext cx="9330430" cy="5725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9540">
                  <a:extLst>
                    <a:ext uri="{9D8B030D-6E8A-4147-A177-3AD203B41FA5}">
                      <a16:colId xmlns:a16="http://schemas.microsoft.com/office/drawing/2014/main" val="953746152"/>
                    </a:ext>
                  </a:extLst>
                </a:gridCol>
                <a:gridCol w="5620890">
                  <a:extLst>
                    <a:ext uri="{9D8B030D-6E8A-4147-A177-3AD203B41FA5}">
                      <a16:colId xmlns:a16="http://schemas.microsoft.com/office/drawing/2014/main" val="3625923567"/>
                    </a:ext>
                  </a:extLst>
                </a:gridCol>
              </a:tblGrid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Dingil açıklığı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31337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Açılmış boyut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2900×2900×780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64477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Katlanmış boyut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1050×620×780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300302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Tank kapasitesi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080953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Pilsiz ağırlık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35320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14S 30000mAh, 51.8V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777657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kalkış ağırlığı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 kg (yatay)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12580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uçuş hızı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726461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Püskürtme genişliği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~ 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031424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akış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8L/</a:t>
                      </a:r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dak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042259"/>
                  </a:ext>
                </a:extLst>
              </a:tr>
              <a:tr h="1404300">
                <a:tc>
                  <a:txBody>
                    <a:bodyPr/>
                    <a:lstStyle/>
                    <a:p>
                      <a:pPr algn="ctr"/>
                      <a:b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tr-TR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Uçuş süresi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</a:t>
                      </a:r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dk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(14S 30000 </a:t>
                      </a:r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pil ve boş tank dahil, toplam ağırlık 29 kg) </a:t>
                      </a:r>
                    </a:p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dakika (@30000 </a:t>
                      </a:r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pil ve dolu depo dahil, toplam ağırlık 60,3 kg)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107080"/>
                  </a:ext>
                </a:extLst>
              </a:tr>
            </a:tbl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825D9AE2-EF6A-4934-B181-123E6738D355}"/>
              </a:ext>
            </a:extLst>
          </p:cNvPr>
          <p:cNvSpPr txBox="1"/>
          <p:nvPr/>
        </p:nvSpPr>
        <p:spPr>
          <a:xfrm>
            <a:off x="1660124" y="310387"/>
            <a:ext cx="933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r-TR" altLang="tr-TR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TZD 30 Litrelik Zirai İlaçlama </a:t>
            </a:r>
            <a:r>
              <a:rPr lang="tr-TR" altLang="tr-TR" sz="24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Dronun</a:t>
            </a:r>
            <a:r>
              <a:rPr lang="tr-TR" altLang="tr-TR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 Özellikleri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1179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o 5">
            <a:extLst>
              <a:ext uri="{FF2B5EF4-FFF2-40B4-BE49-F238E27FC236}">
                <a16:creationId xmlns:a16="http://schemas.microsoft.com/office/drawing/2014/main" id="{C68852FE-126C-4455-8963-3678DEA021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325425"/>
              </p:ext>
            </p:extLst>
          </p:nvPr>
        </p:nvGraphicFramePr>
        <p:xfrm>
          <a:off x="1336409" y="594804"/>
          <a:ext cx="9756741" cy="5948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247">
                  <a:extLst>
                    <a:ext uri="{9D8B030D-6E8A-4147-A177-3AD203B41FA5}">
                      <a16:colId xmlns:a16="http://schemas.microsoft.com/office/drawing/2014/main" val="1216050147"/>
                    </a:ext>
                  </a:extLst>
                </a:gridCol>
                <a:gridCol w="3252247">
                  <a:extLst>
                    <a:ext uri="{9D8B030D-6E8A-4147-A177-3AD203B41FA5}">
                      <a16:colId xmlns:a16="http://schemas.microsoft.com/office/drawing/2014/main" val="131052218"/>
                    </a:ext>
                  </a:extLst>
                </a:gridCol>
                <a:gridCol w="3252247">
                  <a:extLst>
                    <a:ext uri="{9D8B030D-6E8A-4147-A177-3AD203B41FA5}">
                      <a16:colId xmlns:a16="http://schemas.microsoft.com/office/drawing/2014/main" val="21451544"/>
                    </a:ext>
                  </a:extLst>
                </a:gridCol>
              </a:tblGrid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Ürün Adı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933879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Gövde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TZD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983745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Güç Sistemi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Hobbywing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02862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JIYI Uçuş Kontrolörü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K++V2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446667"/>
                  </a:ext>
                </a:extLst>
              </a:tr>
              <a:tr h="456026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Engellerden Kaçınma Radarı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ROA-CE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480859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Altimetre Radarı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RDS-CZ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07225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Akış Ölçer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HobbyWing</a:t>
                      </a:r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60781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Uzaktan Kumanda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Skydroid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H12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051478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 Gökyüzü tarafı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RTK-RM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5911765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14S 30000mAh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63291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Şarj cihazı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U6Q+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801414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u="sng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Opsiyonel</a:t>
                      </a:r>
                      <a:endParaRPr lang="tr-TR" b="1" u="sng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34959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 baz istasyonu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RTK-NB6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324219"/>
                  </a:ext>
                </a:extLst>
              </a:tr>
              <a:tr h="436114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 haritalama noktalayıcısı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RTK-RD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214807"/>
                  </a:ext>
                </a:extLst>
              </a:tr>
              <a:tr h="388915">
                <a:tc>
                  <a:txBody>
                    <a:bodyPr/>
                    <a:lstStyle/>
                    <a:p>
                      <a:pPr algn="ctr"/>
                      <a:r>
                        <a:rPr lang="tr-TR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Spreader</a:t>
                      </a:r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TZD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303759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FE56CBB2-F15E-4ACE-A1B4-F137477FB930}"/>
              </a:ext>
            </a:extLst>
          </p:cNvPr>
          <p:cNvSpPr txBox="1"/>
          <p:nvPr/>
        </p:nvSpPr>
        <p:spPr>
          <a:xfrm>
            <a:off x="1660124" y="133139"/>
            <a:ext cx="9330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r-TR" altLang="tr-TR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TZD 30 Litrelik Zirai İlaçlama </a:t>
            </a:r>
            <a:r>
              <a:rPr lang="tr-TR" altLang="tr-TR" sz="2400" b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Dronun</a:t>
            </a:r>
            <a:r>
              <a:rPr lang="tr-TR" altLang="tr-TR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 Özellikleri</a:t>
            </a:r>
            <a:r>
              <a:rPr kumimoji="0" lang="tr-TR" altLang="tr-TR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1970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28CE13A-59C6-41C6-AAF8-B64118C8A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173" y="430568"/>
            <a:ext cx="3152712" cy="2746503"/>
          </a:xfr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2133DB6-5755-49D5-89AE-990662518A80}"/>
              </a:ext>
            </a:extLst>
          </p:cNvPr>
          <p:cNvSpPr txBox="1"/>
          <p:nvPr/>
        </p:nvSpPr>
        <p:spPr>
          <a:xfrm>
            <a:off x="1430517" y="430568"/>
            <a:ext cx="5520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*  Katlanması ve taşıması kolay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TZD 30 Litre Zirai </a:t>
            </a:r>
            <a:r>
              <a:rPr lang="tr-TR" sz="2400" dirty="0" err="1"/>
              <a:t>dronun</a:t>
            </a:r>
            <a:r>
              <a:rPr lang="tr-TR" sz="2400" dirty="0"/>
              <a:t> katlanabilir tasarımı araçlarda rahat ulaşım sağlar.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62AB799A-B077-44AC-B031-ED012A2D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986" y="3570278"/>
            <a:ext cx="3157899" cy="2311924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DDE19E17-D2D9-4A4A-AA79-2155EF854A56}"/>
              </a:ext>
            </a:extLst>
          </p:cNvPr>
          <p:cNvSpPr txBox="1"/>
          <p:nvPr/>
        </p:nvSpPr>
        <p:spPr>
          <a:xfrm>
            <a:off x="1430517" y="3219265"/>
            <a:ext cx="61038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* K++V2 - profesyonellik için uçuş kontrolörü 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2F094F4C-0731-4E7C-9D4A-85A1BBC93AD5}"/>
              </a:ext>
            </a:extLst>
          </p:cNvPr>
          <p:cNvSpPr txBox="1"/>
          <p:nvPr/>
        </p:nvSpPr>
        <p:spPr>
          <a:xfrm>
            <a:off x="1430517" y="4068970"/>
            <a:ext cx="5609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* Uçuş kontrolörü 2 CPU, 3 IMU ve 2 barometre, ön ve arka engellerden kaçınma özelliğiyle donatılmış radarlar</a:t>
            </a:r>
          </a:p>
          <a:p>
            <a:pPr algn="just"/>
            <a:endParaRPr lang="tr-TR" sz="2400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A3D1CB09-32B8-4E4C-A72C-DA7DAE7AD9C1}"/>
              </a:ext>
            </a:extLst>
          </p:cNvPr>
          <p:cNvSpPr txBox="1"/>
          <p:nvPr/>
        </p:nvSpPr>
        <p:spPr>
          <a:xfrm>
            <a:off x="1430517" y="2162123"/>
            <a:ext cx="5520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400" dirty="0"/>
              <a:t>* Z şeklindeki katlama tasarımı depolama </a:t>
            </a:r>
          </a:p>
          <a:p>
            <a:pPr algn="just"/>
            <a:r>
              <a:rPr lang="tr-TR" sz="2400" dirty="0"/>
              <a:t>hacmini % 15 azaltır.</a:t>
            </a:r>
          </a:p>
        </p:txBody>
      </p:sp>
    </p:spTree>
    <p:extLst>
      <p:ext uri="{BB962C8B-B14F-4D97-AF65-F5344CB8AC3E}">
        <p14:creationId xmlns:p14="http://schemas.microsoft.com/office/powerpoint/2010/main" val="38885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E1D74FF-08FB-4DA4-8561-0E9FD97F0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1" y="613069"/>
            <a:ext cx="2773648" cy="2815931"/>
          </a:xfr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0E2AECD-AD9D-46E9-A09F-3226FEC21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71" y="3844308"/>
            <a:ext cx="2765284" cy="2815931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1AA6AC40-F3E1-4B41-A6E2-EED850FA8B33}"/>
              </a:ext>
            </a:extLst>
          </p:cNvPr>
          <p:cNvSpPr txBox="1"/>
          <p:nvPr/>
        </p:nvSpPr>
        <p:spPr>
          <a:xfrm>
            <a:off x="4706111" y="892170"/>
            <a:ext cx="68376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* FPV kamera ikili entegre LED spot ışığı + 1 km görüntü aktarımı 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Yeterli ışıklandırma ile geceleri çalışma imkanı,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TZD 30 Litre Zirai </a:t>
            </a:r>
            <a:r>
              <a:rPr lang="tr-TR" sz="2400" dirty="0" err="1"/>
              <a:t>dronda</a:t>
            </a:r>
            <a:r>
              <a:rPr lang="tr-TR" sz="2400" dirty="0"/>
              <a:t> IP65 FPV kamera, çift LED spot ışığı ve 1 km görüntü aktarımı özelliği,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Pilotların geceleri daha sağlıklı çalışmasına olanak,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Hem ön hem de arka için 2 kamera ile 360 Derece Görüntü İzleyebilme</a:t>
            </a:r>
          </a:p>
        </p:txBody>
      </p:sp>
    </p:spTree>
    <p:extLst>
      <p:ext uri="{BB962C8B-B14F-4D97-AF65-F5344CB8AC3E}">
        <p14:creationId xmlns:p14="http://schemas.microsoft.com/office/powerpoint/2010/main" val="263434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8780A53-E836-4A60-BC86-85895E457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14" y="337351"/>
            <a:ext cx="3350506" cy="3196866"/>
          </a:xfr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2D7D246-AB0E-4C6C-8D0F-D5DB0329E260}"/>
              </a:ext>
            </a:extLst>
          </p:cNvPr>
          <p:cNvSpPr txBox="1"/>
          <p:nvPr/>
        </p:nvSpPr>
        <p:spPr>
          <a:xfrm>
            <a:off x="1205802" y="478351"/>
            <a:ext cx="526601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* TZD 30 Litrelik Zirai </a:t>
            </a:r>
            <a:r>
              <a:rPr lang="tr-TR" sz="2400" dirty="0" err="1"/>
              <a:t>Drone</a:t>
            </a:r>
            <a:r>
              <a:rPr lang="tr-TR" sz="2400" dirty="0"/>
              <a:t> dayanıklı bir gövdeye sahip, alüminyum alaşımı ağırlığını 20,8 kg a kadar hafifletmiştir,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14S 30000mAh pil ile ilaçlama yapmak büyük ölçüde performansını artıracak, 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Daha düşük fiyatlı piller, daha düşük kullanım maliyeti 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Yüksek güç akıllı şarj cihazı,</a:t>
            </a:r>
          </a:p>
          <a:p>
            <a:pPr algn="just"/>
            <a:r>
              <a:rPr lang="tr-TR" sz="2400" dirty="0"/>
              <a:t> </a:t>
            </a:r>
          </a:p>
          <a:p>
            <a:pPr algn="just"/>
            <a:r>
              <a:rPr lang="tr-TR" sz="2400" dirty="0"/>
              <a:t>* 4 Kanallı Şarj Cihazı ile daha fazla şarj etme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37DA35D-9178-418A-B63F-349E1986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15" y="3710005"/>
            <a:ext cx="3350505" cy="290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B33DA09-6F35-42F4-9D0C-7ECB8A5DB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38" y="353505"/>
            <a:ext cx="3348851" cy="2789717"/>
          </a:xfr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D44C4BA-8A5F-4FB5-8C0C-62E0F0854072}"/>
              </a:ext>
            </a:extLst>
          </p:cNvPr>
          <p:cNvSpPr txBox="1"/>
          <p:nvPr/>
        </p:nvSpPr>
        <p:spPr>
          <a:xfrm>
            <a:off x="5145715" y="575703"/>
            <a:ext cx="596802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sz="2400" dirty="0"/>
              <a:t>* TZD 30 Litre Zirai </a:t>
            </a:r>
            <a:r>
              <a:rPr lang="tr-TR" sz="2400" dirty="0" err="1"/>
              <a:t>Dronda</a:t>
            </a:r>
            <a:r>
              <a:rPr lang="tr-TR" sz="2400" dirty="0"/>
              <a:t> standart olarak 2 adet 6 litrelik arka santrifüj </a:t>
            </a:r>
            <a:r>
              <a:rPr lang="tr-TR" sz="2400" dirty="0" err="1"/>
              <a:t>nozul</a:t>
            </a:r>
            <a:r>
              <a:rPr lang="tr-TR" sz="2400" dirty="0"/>
              <a:t> kullanılmakta,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</a:t>
            </a:r>
            <a:r>
              <a:rPr lang="tr-TR" sz="2400" dirty="0" err="1"/>
              <a:t>Opsiyonel</a:t>
            </a:r>
            <a:r>
              <a:rPr lang="tr-TR" sz="2400" dirty="0"/>
              <a:t> olarak 2 adet ön ve 2 adet arka santrifüj </a:t>
            </a:r>
            <a:r>
              <a:rPr lang="tr-TR" sz="2400" dirty="0" err="1"/>
              <a:t>nozul</a:t>
            </a:r>
            <a:r>
              <a:rPr lang="tr-TR" sz="2400" dirty="0"/>
              <a:t> da kullanılabilmekte,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Katı malzemeler için isteğe bağlı bir gübre tankı sunar, granül gübre, tohum ve yem gibi granüllü katı malzemeleri yayar,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Gübre Tankı 360 derecelik geniş bir akış sağlar,</a:t>
            </a:r>
          </a:p>
          <a:p>
            <a:pPr algn="just"/>
            <a:endParaRPr lang="tr-TR" sz="2400" dirty="0"/>
          </a:p>
          <a:p>
            <a:pPr algn="just"/>
            <a:r>
              <a:rPr lang="tr-TR" sz="2400" dirty="0"/>
              <a:t>* Yayma özelliğine ve ayarlanabilir valf boyutuna sahiptir.</a:t>
            </a:r>
          </a:p>
          <a:p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10B453D5-82EB-4135-9D01-F2CF010F7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38" y="3530358"/>
            <a:ext cx="3335551" cy="297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5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vre">
  <a:themeElements>
    <a:clrScheme name="Devr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Devr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v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TM04033919[[fn=Devre]]</Template>
  <TotalTime>591</TotalTime>
  <Words>808</Words>
  <Application>Microsoft Office PowerPoint</Application>
  <PresentationFormat>Geniş ekran</PresentationFormat>
  <Paragraphs>132</Paragraphs>
  <Slides>12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8" baseType="lpstr">
      <vt:lpstr>Arial</vt:lpstr>
      <vt:lpstr>Arial</vt:lpstr>
      <vt:lpstr>Bahnschrift</vt:lpstr>
      <vt:lpstr>inherit</vt:lpstr>
      <vt:lpstr>Tw Cen MT</vt:lpstr>
      <vt:lpstr>Devre</vt:lpstr>
      <vt:lpstr>TULEN TEKNOLOJİ VE SAVUNMA</vt:lpstr>
      <vt:lpstr>NEDEN ZİRAİ DRONE ?</vt:lpstr>
      <vt:lpstr>NEDEN ZİRAİ DRONE 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enver karaman</dc:creator>
  <cp:lastModifiedBy>enver karaman</cp:lastModifiedBy>
  <cp:revision>77</cp:revision>
  <dcterms:created xsi:type="dcterms:W3CDTF">2024-12-20T09:40:13Z</dcterms:created>
  <dcterms:modified xsi:type="dcterms:W3CDTF">2024-12-24T13:36:30Z</dcterms:modified>
</cp:coreProperties>
</file>